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61" r:id="rId5"/>
    <p:sldId id="265" r:id="rId6"/>
    <p:sldId id="257" r:id="rId7"/>
    <p:sldId id="269" r:id="rId8"/>
    <p:sldId id="258" r:id="rId9"/>
    <p:sldId id="267" r:id="rId10"/>
    <p:sldId id="259"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849051-097C-4B41-9DD7-600B166E2E22}" type="datetimeFigureOut">
              <a:rPr lang="en-US" smtClean="0"/>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49051-097C-4B41-9DD7-600B166E2E22}" type="datetimeFigureOut">
              <a:rPr lang="en-US" smtClean="0"/>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49051-097C-4B41-9DD7-600B166E2E22}" type="datetimeFigureOut">
              <a:rPr lang="en-US" smtClean="0"/>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49051-097C-4B41-9DD7-600B166E2E22}" type="datetimeFigureOut">
              <a:rPr lang="en-US" smtClean="0"/>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849051-097C-4B41-9DD7-600B166E2E22}" type="datetimeFigureOut">
              <a:rPr lang="en-US" smtClean="0"/>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849051-097C-4B41-9DD7-600B166E2E22}" type="datetimeFigureOut">
              <a:rPr lang="en-US" smtClean="0"/>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849051-097C-4B41-9DD7-600B166E2E22}" type="datetimeFigureOut">
              <a:rPr lang="en-US" smtClean="0"/>
              <a:t>4/26/2013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849051-097C-4B41-9DD7-600B166E2E22}" type="datetimeFigureOut">
              <a:rPr lang="en-US" smtClean="0"/>
              <a:t>4/26/2013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49051-097C-4B41-9DD7-600B166E2E22}" type="datetimeFigureOut">
              <a:rPr lang="en-US" smtClean="0"/>
              <a:t>4/26/2013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49051-097C-4B41-9DD7-600B166E2E22}" type="datetimeFigureOut">
              <a:rPr lang="en-US" smtClean="0"/>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49051-097C-4B41-9DD7-600B166E2E22}" type="datetimeFigureOut">
              <a:rPr lang="en-US" smtClean="0"/>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F21AA-E59F-43CA-9708-125E0BA9E9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49051-097C-4B41-9DD7-600B166E2E22}" type="datetimeFigureOut">
              <a:rPr lang="en-US" smtClean="0"/>
              <a:t>4/26/2013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F21AA-E59F-43CA-9708-125E0BA9E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HISTORICAL THINKING ASSIGNMENT</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t>SIGNIFICANCE</a:t>
            </a:r>
            <a:endParaRPr lang="en-US" dirty="0"/>
          </a:p>
        </p:txBody>
      </p:sp>
      <p:pic>
        <p:nvPicPr>
          <p:cNvPr id="4098" name="Picture 2" descr="http://farm1.static.flickr.com/97/212868522_58c70c9cb4.jpg"/>
          <p:cNvPicPr>
            <a:picLocks noChangeAspect="1" noChangeArrowheads="1"/>
          </p:cNvPicPr>
          <p:nvPr/>
        </p:nvPicPr>
        <p:blipFill>
          <a:blip r:embed="rId2" cstate="print"/>
          <a:srcRect/>
          <a:stretch>
            <a:fillRect/>
          </a:stretch>
        </p:blipFill>
        <p:spPr bwMode="auto">
          <a:xfrm>
            <a:off x="2209800" y="2057400"/>
            <a:ext cx="3810000" cy="337185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SUMMIT SERIES 1972</a:t>
            </a:r>
            <a:endParaRPr lang="en-US" dirty="0"/>
          </a:p>
        </p:txBody>
      </p:sp>
      <p:sp>
        <p:nvSpPr>
          <p:cNvPr id="4" name="Content Placeholder 3"/>
          <p:cNvSpPr>
            <a:spLocks noGrp="1"/>
          </p:cNvSpPr>
          <p:nvPr>
            <p:ph idx="1"/>
          </p:nvPr>
        </p:nvSpPr>
        <p:spPr/>
        <p:txBody>
          <a:bodyPr>
            <a:noAutofit/>
          </a:bodyPr>
          <a:lstStyle/>
          <a:p>
            <a:pPr marL="0" indent="0">
              <a:buNone/>
            </a:pPr>
            <a:r>
              <a:rPr lang="en-US" sz="2000" dirty="0" smtClean="0"/>
              <a:t>The Summit Series of 1972 pitted Canadian professional hockey players against players from the Soviet Union for the first </a:t>
            </a:r>
            <a:r>
              <a:rPr lang="en-US" sz="2000" dirty="0" smtClean="0"/>
              <a:t>time. The </a:t>
            </a:r>
            <a:r>
              <a:rPr lang="en-US" sz="2000" dirty="0" smtClean="0"/>
              <a:t>Soviets had come to dominate international hockey at world championships and the Olympics. At the time, professional players were not allowed in these </a:t>
            </a:r>
            <a:r>
              <a:rPr lang="en-US" sz="2000" dirty="0" smtClean="0"/>
              <a:t>competitions. The </a:t>
            </a:r>
            <a:r>
              <a:rPr lang="en-US" sz="2000" dirty="0" smtClean="0"/>
              <a:t>series was meant to be a competition between “their best” and “our best” and it was largely felt that Canadian professionals would have little difficulty against the “amateur” </a:t>
            </a:r>
            <a:r>
              <a:rPr lang="en-US" sz="2000" dirty="0" smtClean="0"/>
              <a:t>Soviets. </a:t>
            </a:r>
            <a:r>
              <a:rPr lang="en-US" sz="2000" dirty="0" smtClean="0"/>
              <a:t> This was not the case. After 7 games, the series was tied at 3 wins apiece and a tie. </a:t>
            </a:r>
            <a:r>
              <a:rPr lang="en-US" sz="2000" dirty="0" smtClean="0"/>
              <a:t>The series </a:t>
            </a:r>
            <a:r>
              <a:rPr lang="en-US" sz="2000" dirty="0" smtClean="0"/>
              <a:t>came down to the final 36 seconds </a:t>
            </a:r>
            <a:r>
              <a:rPr lang="en-US" sz="2000" dirty="0" smtClean="0"/>
              <a:t>of game 8 when </a:t>
            </a:r>
            <a:r>
              <a:rPr lang="en-US" sz="2000" dirty="0" smtClean="0"/>
              <a:t>Paul Henderson scored, giving Canada a 4-3-1 record. Suddenly it had became more than a hockey series, it became a battle of political and cultural </a:t>
            </a:r>
            <a:r>
              <a:rPr lang="en-US" sz="2000" err="1" smtClean="0"/>
              <a:t>systems</a:t>
            </a:r>
            <a:r>
              <a:rPr lang="en-US" sz="2000" smtClean="0"/>
              <a:t>. While </a:t>
            </a:r>
            <a:r>
              <a:rPr lang="en-US" sz="2000" dirty="0" smtClean="0"/>
              <a:t>it gave Canada the right to claim hockey supremacy, it also helped change our approach to the game. It showed Canadians that skill, style and team play could be very effective. It also showed that international hockey was catching up to Canadian hockey and that the sport would not be easily dominated again.</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KEY HISTORICAL THINKING SKILLS</a:t>
            </a:r>
            <a:endParaRPr lang="en-US" dirty="0"/>
          </a:p>
        </p:txBody>
      </p:sp>
      <p:sp>
        <p:nvSpPr>
          <p:cNvPr id="3" name="Content Placeholder 2"/>
          <p:cNvSpPr>
            <a:spLocks noGrp="1"/>
          </p:cNvSpPr>
          <p:nvPr>
            <p:ph idx="1"/>
          </p:nvPr>
        </p:nvSpPr>
        <p:spPr/>
        <p:txBody>
          <a:bodyPr/>
          <a:lstStyle/>
          <a:p>
            <a:r>
              <a:rPr lang="en-US" sz="3600" dirty="0" smtClean="0"/>
              <a:t>SIGNIFICANCE – explaining why something is </a:t>
            </a:r>
            <a:r>
              <a:rPr lang="en-US" sz="3600" dirty="0" smtClean="0"/>
              <a:t>important</a:t>
            </a:r>
          </a:p>
          <a:p>
            <a:endParaRPr lang="en-US" sz="3600" dirty="0" smtClean="0"/>
          </a:p>
          <a:p>
            <a:r>
              <a:rPr lang="en-US" sz="3600" dirty="0" smtClean="0"/>
              <a:t>PERSPECTIVE – identifying events from the viewpoint of people who lived through the times</a:t>
            </a:r>
          </a:p>
          <a:p>
            <a:endParaRPr lang="en-US" dirty="0"/>
          </a:p>
        </p:txBody>
      </p:sp>
    </p:spTree>
    <p:extLst>
      <p:ext uri="{BB962C8B-B14F-4D97-AF65-F5344CB8AC3E}">
        <p14:creationId xmlns:p14="http://schemas.microsoft.com/office/powerpoint/2010/main" val="428014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FOUR KEY HISTORICAL THINKING SKILLS</a:t>
            </a:r>
          </a:p>
        </p:txBody>
      </p:sp>
      <p:sp>
        <p:nvSpPr>
          <p:cNvPr id="3" name="Content Placeholder 2"/>
          <p:cNvSpPr>
            <a:spLocks noGrp="1"/>
          </p:cNvSpPr>
          <p:nvPr>
            <p:ph idx="1"/>
          </p:nvPr>
        </p:nvSpPr>
        <p:spPr/>
        <p:txBody>
          <a:bodyPr>
            <a:noAutofit/>
          </a:bodyPr>
          <a:lstStyle/>
          <a:p>
            <a:r>
              <a:rPr lang="en-US" sz="3600" dirty="0" smtClean="0"/>
              <a:t>CAUSE AND CONSEQUENCE – understanding the relationship between events and their </a:t>
            </a:r>
            <a:r>
              <a:rPr lang="en-US" sz="3600" dirty="0" smtClean="0"/>
              <a:t>results</a:t>
            </a:r>
            <a:endParaRPr lang="en-US" sz="3600" dirty="0" smtClean="0"/>
          </a:p>
          <a:p>
            <a:r>
              <a:rPr lang="en-US" sz="3600" dirty="0" smtClean="0"/>
              <a:t>CONTINUITY AND CHANGE – understanding that certain things (attitudes, processes, actions) change over time and certain things remain the same</a:t>
            </a:r>
          </a:p>
        </p:txBody>
      </p:sp>
    </p:spTree>
    <p:extLst>
      <p:ext uri="{BB962C8B-B14F-4D97-AF65-F5344CB8AC3E}">
        <p14:creationId xmlns:p14="http://schemas.microsoft.com/office/powerpoint/2010/main" val="67526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 AND CHANGE</a:t>
            </a:r>
            <a:endParaRPr lang="en-US" dirty="0"/>
          </a:p>
        </p:txBody>
      </p:sp>
      <p:pic>
        <p:nvPicPr>
          <p:cNvPr id="2050" name="Picture 2" descr="http://charlesshilliday.ca/blog/wp-content/uploads/2010/01/kennedy_021-300x202.jpg"/>
          <p:cNvPicPr>
            <a:picLocks noChangeAspect="1" noChangeArrowheads="1"/>
          </p:cNvPicPr>
          <p:nvPr/>
        </p:nvPicPr>
        <p:blipFill>
          <a:blip r:embed="rId2" cstate="print"/>
          <a:srcRect/>
          <a:stretch>
            <a:fillRect/>
          </a:stretch>
        </p:blipFill>
        <p:spPr bwMode="auto">
          <a:xfrm>
            <a:off x="1295400" y="1676400"/>
            <a:ext cx="6248400" cy="420725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KENNEDY ASSASSINATION</a:t>
            </a:r>
            <a:endParaRPr lang="en-US" dirty="0"/>
          </a:p>
        </p:txBody>
      </p:sp>
      <p:sp>
        <p:nvSpPr>
          <p:cNvPr id="4" name="Content Placeholder 3"/>
          <p:cNvSpPr>
            <a:spLocks noGrp="1"/>
          </p:cNvSpPr>
          <p:nvPr>
            <p:ph idx="1"/>
          </p:nvPr>
        </p:nvSpPr>
        <p:spPr/>
        <p:txBody>
          <a:bodyPr>
            <a:normAutofit fontScale="92500" lnSpcReduction="20000"/>
          </a:bodyPr>
          <a:lstStyle/>
          <a:p>
            <a:r>
              <a:rPr lang="en-US" smtClean="0"/>
              <a:t>On November </a:t>
            </a:r>
            <a:r>
              <a:rPr lang="en-US" dirty="0" smtClean="0"/>
              <a:t>22, 1963, John F. Kennedy was assassinated in Dallas, Texas. The country went into mourning as a result, but it still had to move on. Vice-president Lyndon Johnson was soon sworn in as the new president. He continued many of Kennedy’s policies until he was elected himself in the 1964 election. While Johnson was able to implement new policies and expand the war into Vietnam, he made sure that the transition was a slow one. The United States would not fundamentally change as a country despite the loss of their president.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CAUSE AND CONSEQUENCE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600200"/>
            <a:ext cx="4343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FIRST MOON LANDING</a:t>
            </a:r>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As the Cold War “heated up”, the rivalry between the Soviet Union and the United States expanded into a variety of areas including military strength, sports and scientific excellence. The Soviets launched the first satellites, the first animal into space, the first man into space and the first woman into space. It appeared that the United States was lagging behind. The real prize was a moon landing so in response to a “space race”,</a:t>
            </a:r>
            <a:r>
              <a:rPr lang="en-US" dirty="0"/>
              <a:t> </a:t>
            </a:r>
            <a:r>
              <a:rPr lang="en-US" dirty="0" smtClean="0"/>
              <a:t>the United States accelerated their space program. </a:t>
            </a:r>
            <a:r>
              <a:rPr lang="en-US" smtClean="0"/>
              <a:t>It culminated </a:t>
            </a:r>
            <a:r>
              <a:rPr lang="en-US" dirty="0" smtClean="0"/>
              <a:t>on the night of July 20, 1969 with the landing of the Apollo 11 space craft on the moon. Neil Armstrong became the 1</a:t>
            </a:r>
            <a:r>
              <a:rPr lang="en-US" baseline="30000" dirty="0" smtClean="0"/>
              <a:t>st</a:t>
            </a:r>
            <a:r>
              <a:rPr lang="en-US" dirty="0" smtClean="0"/>
              <a:t> man to step on the moon.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PERSPECTIVE</a:t>
            </a:r>
            <a:endParaRPr lang="en-US" dirty="0"/>
          </a:p>
        </p:txBody>
      </p:sp>
      <p:pic>
        <p:nvPicPr>
          <p:cNvPr id="5122" name="Picture 2" descr="http://iconicphotos.files.wordpress.com/2010/01/csis_-_laporte_s_190782artw.jpg?w=600&amp;h=367"/>
          <p:cNvPicPr>
            <a:picLocks noChangeAspect="1" noChangeArrowheads="1"/>
          </p:cNvPicPr>
          <p:nvPr/>
        </p:nvPicPr>
        <p:blipFill>
          <a:blip r:embed="rId2" cstate="print"/>
          <a:srcRect/>
          <a:stretch>
            <a:fillRect/>
          </a:stretch>
        </p:blipFill>
        <p:spPr bwMode="auto">
          <a:xfrm>
            <a:off x="1524000" y="1752600"/>
            <a:ext cx="5715000" cy="34956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FLQ CRISIS, DEATH OF PIERRE LAPORTE</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In 1970, as part of the October Crisis, Pierre </a:t>
            </a:r>
            <a:r>
              <a:rPr lang="en-US" dirty="0" err="1" smtClean="0"/>
              <a:t>Laporte</a:t>
            </a:r>
            <a:r>
              <a:rPr lang="en-US" dirty="0" smtClean="0"/>
              <a:t> was killed by FLQ terrorists. While many Quebecers initially supported the goals of independence through radical means, they were disgusted by a deliberate murder. They condemned the actions they once supported. In time, they turned to a political solution to Quebec separation, a move that helped split the province into two clear factions; those in </a:t>
            </a:r>
            <a:r>
              <a:rPr lang="en-US" dirty="0" err="1" smtClean="0"/>
              <a:t>favour</a:t>
            </a:r>
            <a:r>
              <a:rPr lang="en-US" dirty="0" smtClean="0"/>
              <a:t> of independence and those loyal to a united Canada.</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622</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HISTORICAL THINKING ASSIGNMENT</vt:lpstr>
      <vt:lpstr>FOUR KEY HISTORICAL THINKING SKILLS</vt:lpstr>
      <vt:lpstr>FOUR KEY HISTORICAL THINKING SKILLS</vt:lpstr>
      <vt:lpstr>CONTINUITY AND CHANGE</vt:lpstr>
      <vt:lpstr>THE KENNEDY ASSASSINATION</vt:lpstr>
      <vt:lpstr>CAUSE AND CONSEQUENCE</vt:lpstr>
      <vt:lpstr>FIRST MOON LANDING</vt:lpstr>
      <vt:lpstr>HISTORICAL PERSPECTIVE</vt:lpstr>
      <vt:lpstr>FLQ CRISIS, DEATH OF PIERRE LAPORTE</vt:lpstr>
      <vt:lpstr>SIGNIFICANCE</vt:lpstr>
      <vt:lpstr>SUMMIT SERIES 1972</vt:lpstr>
    </vt:vector>
  </TitlesOfParts>
  <Company>WCDSB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THINKING ASSIGNMENT</dc:title>
  <dc:creator>ITS C</dc:creator>
  <cp:lastModifiedBy>ITS C</cp:lastModifiedBy>
  <cp:revision>8</cp:revision>
  <dcterms:created xsi:type="dcterms:W3CDTF">2011-06-30T15:17:43Z</dcterms:created>
  <dcterms:modified xsi:type="dcterms:W3CDTF">2013-04-26T12:06:05Z</dcterms:modified>
</cp:coreProperties>
</file>